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6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7" r:id="rId4"/>
    <p:sldId id="258" r:id="rId5"/>
    <p:sldId id="260" r:id="rId6"/>
    <p:sldId id="266" r:id="rId7"/>
    <p:sldId id="261" r:id="rId8"/>
    <p:sldId id="263" r:id="rId9"/>
    <p:sldId id="267" r:id="rId10"/>
    <p:sldId id="268" r:id="rId11"/>
    <p:sldId id="273" r:id="rId12"/>
    <p:sldId id="269" r:id="rId13"/>
    <p:sldId id="274" r:id="rId14"/>
    <p:sldId id="275" r:id="rId15"/>
    <p:sldId id="276" r:id="rId16"/>
    <p:sldId id="265" r:id="rId1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3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A6F2AAD-4A3D-4777-BE50-460782367A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84C447-DFF5-40D9-B23F-FF14ECA6D6F4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DEA20F5-7ACC-423A-B3EF-C68210C04C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2280" y="374004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393984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15228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Resim 44"/>
          <p:cNvPicPr/>
          <p:nvPr/>
        </p:nvPicPr>
        <p:blipFill>
          <a:blip r:embed="rId2"/>
          <a:stretch/>
        </p:blipFill>
        <p:spPr>
          <a:xfrm>
            <a:off x="457560" y="914040"/>
            <a:ext cx="6779880" cy="5409720"/>
          </a:xfrm>
          <a:prstGeom prst="rect">
            <a:avLst/>
          </a:prstGeom>
          <a:ln>
            <a:noFill/>
          </a:ln>
        </p:spPr>
      </p:pic>
      <p:pic>
        <p:nvPicPr>
          <p:cNvPr id="46" name="Resim 45"/>
          <p:cNvPicPr/>
          <p:nvPr/>
        </p:nvPicPr>
        <p:blipFill>
          <a:blip r:embed="rId2"/>
          <a:stretch/>
        </p:blipFill>
        <p:spPr>
          <a:xfrm>
            <a:off x="457560" y="914040"/>
            <a:ext cx="6779880" cy="540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152280" y="106200"/>
            <a:ext cx="7848360" cy="268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5228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93984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52280" y="374004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52280" y="374004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393984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5228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Resim 87"/>
          <p:cNvPicPr/>
          <p:nvPr/>
        </p:nvPicPr>
        <p:blipFill>
          <a:blip r:embed="rId2"/>
          <a:stretch/>
        </p:blipFill>
        <p:spPr>
          <a:xfrm>
            <a:off x="457560" y="914040"/>
            <a:ext cx="6779880" cy="5409720"/>
          </a:xfrm>
          <a:prstGeom prst="rect">
            <a:avLst/>
          </a:prstGeom>
          <a:ln>
            <a:noFill/>
          </a:ln>
        </p:spPr>
      </p:pic>
      <p:pic>
        <p:nvPicPr>
          <p:cNvPr id="89" name="Resim 88"/>
          <p:cNvPicPr/>
          <p:nvPr/>
        </p:nvPicPr>
        <p:blipFill>
          <a:blip r:embed="rId2"/>
          <a:stretch/>
        </p:blipFill>
        <p:spPr>
          <a:xfrm>
            <a:off x="457560" y="914040"/>
            <a:ext cx="6779880" cy="540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152280" y="106200"/>
            <a:ext cx="7848360" cy="268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228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54097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939840" y="374004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52280" y="83160"/>
            <a:ext cx="784836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5228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939840" y="914400"/>
            <a:ext cx="360684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52280" y="3740040"/>
            <a:ext cx="7391160" cy="2580120"/>
          </a:xfrm>
          <a:prstGeom prst="rect">
            <a:avLst/>
          </a:prstGeom>
        </p:spPr>
        <p:txBody>
          <a:bodyPr lIns="0" tIns="0" rIns="0" bIns="0"/>
          <a:lstStyle/>
          <a:p>
            <a:endParaRPr lang="tr-T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 hidden="1"/>
          <p:cNvSpPr/>
          <p:nvPr/>
        </p:nvSpPr>
        <p:spPr>
          <a:xfrm>
            <a:off x="0" y="6477120"/>
            <a:ext cx="9143640" cy="3805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" hidden="1"/>
          <p:cNvSpPr/>
          <p:nvPr/>
        </p:nvSpPr>
        <p:spPr>
          <a:xfrm>
            <a:off x="0" y="10440"/>
            <a:ext cx="9143640" cy="76176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447920" y="6536520"/>
            <a:ext cx="312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GTÜ - Bilgisayar Mühendisliği Bölümü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15"/>
          <p:cNvPicPr/>
          <p:nvPr/>
        </p:nvPicPr>
        <p:blipFill>
          <a:blip r:embed="rId14"/>
          <a:stretch/>
        </p:blipFill>
        <p:spPr>
          <a:xfrm>
            <a:off x="81720" y="5867280"/>
            <a:ext cx="984600" cy="984600"/>
          </a:xfrm>
          <a:prstGeom prst="rect">
            <a:avLst/>
          </a:prstGeom>
          <a:ln>
            <a:noFill/>
          </a:ln>
        </p:spPr>
      </p:pic>
      <p:pic>
        <p:nvPicPr>
          <p:cNvPr id="4" name="Picture 16"/>
          <p:cNvPicPr/>
          <p:nvPr/>
        </p:nvPicPr>
        <p:blipFill>
          <a:blip r:embed="rId15"/>
          <a:stretch/>
        </p:blipFill>
        <p:spPr>
          <a:xfrm>
            <a:off x="8001000" y="43920"/>
            <a:ext cx="1109520" cy="694800"/>
          </a:xfrm>
          <a:prstGeom prst="rect">
            <a:avLst/>
          </a:prstGeom>
          <a:ln>
            <a:noFill/>
          </a:ln>
        </p:spPr>
      </p:pic>
      <p:sp>
        <p:nvSpPr>
          <p:cNvPr id="5" name="CustomShape 4" hidden="1"/>
          <p:cNvSpPr/>
          <p:nvPr/>
        </p:nvSpPr>
        <p:spPr>
          <a:xfrm>
            <a:off x="4572000" y="6528960"/>
            <a:ext cx="312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BİL 495/496 Bitirme Projesi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5943600" y="200160"/>
            <a:ext cx="274284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Bilgisayar Mühendisliği Bölümü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title"/>
          </p:nvPr>
        </p:nvSpPr>
        <p:spPr>
          <a:xfrm>
            <a:off x="1066680" y="2057400"/>
            <a:ext cx="70862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tr-T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8" name="CustomShape 7"/>
          <p:cNvSpPr/>
          <p:nvPr/>
        </p:nvSpPr>
        <p:spPr>
          <a:xfrm>
            <a:off x="0" y="10440"/>
            <a:ext cx="9143640" cy="7617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8"/>
          <p:cNvSpPr/>
          <p:nvPr/>
        </p:nvSpPr>
        <p:spPr>
          <a:xfrm>
            <a:off x="0" y="6477120"/>
            <a:ext cx="9143640" cy="3805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15"/>
          <p:cNvPicPr/>
          <p:nvPr/>
        </p:nvPicPr>
        <p:blipFill>
          <a:blip r:embed="rId14"/>
          <a:stretch/>
        </p:blipFill>
        <p:spPr>
          <a:xfrm>
            <a:off x="152280" y="571500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1" name="Picture 16"/>
          <p:cNvPicPr/>
          <p:nvPr/>
        </p:nvPicPr>
        <p:blipFill>
          <a:blip r:embed="rId16"/>
          <a:stretch/>
        </p:blipFill>
        <p:spPr>
          <a:xfrm>
            <a:off x="3276720" y="179640"/>
            <a:ext cx="2786400" cy="1744560"/>
          </a:xfrm>
          <a:prstGeom prst="rect">
            <a:avLst/>
          </a:prstGeom>
          <a:ln>
            <a:noFill/>
          </a:ln>
        </p:spPr>
      </p:pic>
      <p:sp>
        <p:nvSpPr>
          <p:cNvPr id="12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77120"/>
            <a:ext cx="9143640" cy="3805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10440"/>
            <a:ext cx="9143640" cy="76176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/>
          </a:gra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3"/>
          <p:cNvSpPr/>
          <p:nvPr/>
        </p:nvSpPr>
        <p:spPr>
          <a:xfrm>
            <a:off x="1447920" y="6536520"/>
            <a:ext cx="312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GTÜ - Bilgisayar Mühendisliği Bölümü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5"/>
          <p:cNvPicPr/>
          <p:nvPr/>
        </p:nvPicPr>
        <p:blipFill>
          <a:blip r:embed="rId14"/>
          <a:stretch/>
        </p:blipFill>
        <p:spPr>
          <a:xfrm>
            <a:off x="81720" y="5867280"/>
            <a:ext cx="984600" cy="984600"/>
          </a:xfrm>
          <a:prstGeom prst="rect">
            <a:avLst/>
          </a:prstGeom>
          <a:ln>
            <a:noFill/>
          </a:ln>
        </p:spPr>
      </p:pic>
      <p:pic>
        <p:nvPicPr>
          <p:cNvPr id="51" name="Picture 16"/>
          <p:cNvPicPr/>
          <p:nvPr/>
        </p:nvPicPr>
        <p:blipFill>
          <a:blip r:embed="rId15"/>
          <a:stretch/>
        </p:blipFill>
        <p:spPr>
          <a:xfrm>
            <a:off x="8001000" y="43920"/>
            <a:ext cx="1109520" cy="69480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4572000" y="6528960"/>
            <a:ext cx="3123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바탕"/>
              </a:rPr>
              <a:t>BİL 495/496 Bitirme Projesi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title"/>
          </p:nvPr>
        </p:nvSpPr>
        <p:spPr>
          <a:xfrm>
            <a:off x="152280" y="106200"/>
            <a:ext cx="7848360" cy="5792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Asıl başlık stili için tıklatın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152280" y="914400"/>
            <a:ext cx="7391160" cy="54097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LevelAsıl metin stillerini düzenlemek için tıklatın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tr-TR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İkinci düzey</a:t>
            </a:r>
            <a:endParaRPr lang="tr-TR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Üçüncü düzey</a:t>
            </a:r>
            <a:endParaRPr lang="tr-TR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Dördüncü düzey</a:t>
            </a:r>
            <a:endParaRPr lang="tr-TR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lang="tr-T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Beşinci düzey</a:t>
            </a:r>
            <a:endParaRPr lang="tr-TR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8534520" y="6553080"/>
            <a:ext cx="456840" cy="75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3D148062-1668-427F-B5BD-AFE5F3680D9E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b.org/sites/default/files/documents/hid1_11.pdf." TargetMode="External"/><Relationship Id="rId2" Type="http://schemas.openxmlformats.org/officeDocument/2006/relationships/hyperlink" Target="https://events.static.linuxfound.org/sites/events/files/slides/USB%20Gadget%20Configfs%20API_0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ardupilot.org/copter/" TargetMode="External"/><Relationship Id="rId4" Type="http://schemas.openxmlformats.org/officeDocument/2006/relationships/hyperlink" Target="http://www.teyah.net/sticklag/results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52280" y="2209680"/>
            <a:ext cx="8762760" cy="1523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tr-T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RASPIJOY</a:t>
            </a:r>
            <a:br>
              <a:rPr lang="tr-T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tr-T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Uçuş Simülatörü için Kumanda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333440" y="3429360"/>
            <a:ext cx="6400440" cy="342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8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tr-T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CSE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495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tr-T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Son Sunum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Şevval MEHDER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Danışmanı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Prof. Dr. Erkan ZERGEROĞLU </a:t>
            </a:r>
            <a:r>
              <a:rPr lang="tr-T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Ocak 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F03B57-AF06-4952-9770-349E3514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Başarı Kriterlerinin Kontrolü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28DA134-1885-4D7E-A034-B7CB9C3EB44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2280" y="395820"/>
            <a:ext cx="8737720" cy="540972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2400" u="sng" dirty="0"/>
              <a:t>Nicel gözlemler sonucu:</a:t>
            </a:r>
          </a:p>
          <a:p>
            <a:pPr marL="857250" lvl="1" indent="-457200">
              <a:buFont typeface="+mj-lt"/>
              <a:buAutoNum type="arabicPeriod"/>
            </a:pPr>
            <a:r>
              <a:rPr lang="tr-TR" altLang="en-US" sz="2000" dirty="0"/>
              <a:t>Simülasyondaki hareketin, kontrol sinyaliyle aynı olması</a:t>
            </a:r>
          </a:p>
          <a:p>
            <a:pPr marL="857250" lvl="1" indent="-457200">
              <a:buFont typeface="+mj-lt"/>
              <a:buAutoNum type="arabicPeriod"/>
            </a:pPr>
            <a:r>
              <a:rPr lang="tr-TR" altLang="en-US" sz="2000" dirty="0"/>
              <a:t>Gecikme süresi &lt; 50 </a:t>
            </a:r>
            <a:r>
              <a:rPr lang="tr-TR" altLang="en-US" sz="2000" dirty="0" err="1"/>
              <a:t>ms</a:t>
            </a:r>
            <a:r>
              <a:rPr lang="tr-TR" altLang="en-US" sz="2000" dirty="0"/>
              <a:t> olması</a:t>
            </a:r>
          </a:p>
          <a:p>
            <a:pPr marL="0" indent="0">
              <a:buNone/>
            </a:pPr>
            <a:r>
              <a:rPr lang="tr-TR" altLang="en-US" sz="2400" u="sng" dirty="0"/>
              <a:t>Nitel gözlemler sonucu:</a:t>
            </a:r>
          </a:p>
          <a:p>
            <a:pPr marL="857250" lvl="1" indent="-457200">
              <a:buFont typeface="+mj-lt"/>
              <a:buAutoNum type="arabicPeriod"/>
            </a:pPr>
            <a:r>
              <a:rPr lang="tr-TR" altLang="en-US" sz="2000" dirty="0"/>
              <a:t>Açık Kaynak Yazılım Topluluğu tarafından kabul edilebilir ve kullanılabilir olması</a:t>
            </a:r>
          </a:p>
          <a:p>
            <a:pPr marL="400050" lvl="1" indent="0">
              <a:buNone/>
            </a:pPr>
            <a:endParaRPr lang="tr-T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185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 smtClean="0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400" dirty="0">
                <a:solidFill>
                  <a:schemeClr val="bg1"/>
                </a:solidFill>
              </a:rPr>
              <a:t>Başarı Kriterlerinin Kontrolü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7B3D7739-3C85-4F12-A43B-B41464EF4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CF8DD58-86AB-482C-828A-685B16DA8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2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A3AF522-5518-4616-A155-0A89EE85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34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0D719B18-FD27-40B2-855B-E8AB62E9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315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074F08EC-02C5-4681-B00C-4CCF37905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97" y="1845260"/>
            <a:ext cx="4436863" cy="270329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F79DCC4-F1C1-4F2A-AAA1-F3A00DDE8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" y="1845260"/>
            <a:ext cx="4406091" cy="26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09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3925FB7-CEB5-4605-B071-B26DAFBD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0" y="289080"/>
            <a:ext cx="7848360" cy="625320"/>
          </a:xfrm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Başarı Kriterlerinin Kontrolü</a:t>
            </a:r>
            <a:br>
              <a:rPr lang="tr-T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tr-TR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A72B30AE-95A0-4E18-AEBE-58C94E073B64}"/>
              </a:ext>
            </a:extLst>
          </p:cNvPr>
          <p:cNvSpPr/>
          <p:nvPr/>
        </p:nvSpPr>
        <p:spPr>
          <a:xfrm>
            <a:off x="254000" y="1155701"/>
            <a:ext cx="330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+mj-lt"/>
                <a:ea typeface="Times New Roman" panose="02020603050405020304" pitchFamily="18" charset="0"/>
              </a:rPr>
              <a:t>Piyasadaki birçok kumanda markasındaki gecikmeleri ölçen ve sonuçları sunan bir yazıya göre </a:t>
            </a:r>
            <a:r>
              <a:rPr lang="tr-TR" dirty="0">
                <a:latin typeface="+mj-lt"/>
              </a:rPr>
              <a:t>en fazla 42 milisaniyelik bir gecikme ölçüldüğü için başarı kriterinde gecikmenin 50 milisaniyeden az olması planlanmıştır.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Farklı zamanlarda yapılan birkaç test sonucu olarak ortalama gecikme süresi 26 milisaniyedir</a:t>
            </a:r>
            <a:endParaRPr lang="tr-TR" dirty="0">
              <a:latin typeface="+mj-lt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1DDC55C-44ED-4B88-B496-4A65FE9085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270002"/>
            <a:ext cx="5219700" cy="3759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403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51C5A80-2F58-4A4D-A10B-A971EC8F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000" dirty="0" err="1">
                <a:solidFill>
                  <a:schemeClr val="bg1"/>
                </a:solidFill>
              </a:rPr>
              <a:t>RaspiJoy’un</a:t>
            </a:r>
            <a:r>
              <a:rPr lang="tr-TR" sz="3000" dirty="0">
                <a:solidFill>
                  <a:schemeClr val="bg1"/>
                </a:solidFill>
              </a:rPr>
              <a:t> farklı joystick olarak çalışması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BB13F49-33CB-4C8B-BC67-247F4A30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378"/>
            <a:ext cx="9144000" cy="239904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7FA1E1D-F86E-4C19-BD7D-655FCB42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1907"/>
            <a:ext cx="9144000" cy="19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48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35838FC-0D12-4EC2-A9E5-588C6E2A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000" dirty="0" err="1">
                <a:solidFill>
                  <a:schemeClr val="bg1"/>
                </a:solidFill>
              </a:rPr>
              <a:t>RaspiJoy’un</a:t>
            </a:r>
            <a:r>
              <a:rPr lang="tr-TR" sz="3000" dirty="0">
                <a:solidFill>
                  <a:schemeClr val="bg1"/>
                </a:solidFill>
              </a:rPr>
              <a:t> farklı joystick olarak çalışması</a:t>
            </a:r>
            <a:endParaRPr lang="tr-TR" sz="3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D7FD0C-91EE-4561-9B2F-9EF36ED21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7" y="1333500"/>
            <a:ext cx="609586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0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Kaynaklar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724020" y="1181340"/>
            <a:ext cx="7391160" cy="5409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tr-TR" dirty="0" err="1"/>
              <a:t>Matt</a:t>
            </a:r>
            <a:r>
              <a:rPr lang="tr-TR" dirty="0"/>
              <a:t> </a:t>
            </a:r>
            <a:r>
              <a:rPr lang="tr-TR" dirty="0" err="1"/>
              <a:t>Porter</a:t>
            </a:r>
            <a:r>
              <a:rPr lang="tr-TR" dirty="0"/>
              <a:t> </a:t>
            </a:r>
            <a:r>
              <a:rPr lang="tr-TR" dirty="0" err="1"/>
              <a:t>Linaro</a:t>
            </a:r>
            <a:r>
              <a:rPr lang="tr-TR" dirty="0"/>
              <a:t>, </a:t>
            </a:r>
            <a:r>
              <a:rPr lang="tr-TR" i="1" dirty="0" err="1"/>
              <a:t>Kernel</a:t>
            </a:r>
            <a:r>
              <a:rPr lang="tr-TR" i="1" dirty="0"/>
              <a:t> USB </a:t>
            </a:r>
            <a:r>
              <a:rPr lang="tr-TR" i="1" dirty="0" err="1"/>
              <a:t>Gadget</a:t>
            </a:r>
            <a:r>
              <a:rPr lang="tr-TR" i="1" dirty="0"/>
              <a:t> </a:t>
            </a:r>
            <a:r>
              <a:rPr lang="tr-TR" i="1" dirty="0" err="1"/>
              <a:t>Configfs</a:t>
            </a:r>
            <a:r>
              <a:rPr lang="tr-TR" i="1" dirty="0"/>
              <a:t> </a:t>
            </a:r>
            <a:r>
              <a:rPr lang="tr-TR" i="1" dirty="0" err="1"/>
              <a:t>Interface</a:t>
            </a:r>
            <a:r>
              <a:rPr lang="tr-TR" dirty="0"/>
              <a:t> [online],</a:t>
            </a:r>
          </a:p>
          <a:p>
            <a:r>
              <a:rPr lang="tr-TR" u="sng" dirty="0">
                <a:hlinkClick r:id="rId2"/>
              </a:rPr>
              <a:t>https://events.static.linuxfound.org/sites/events/files/slides/USB%20Gadget%20Configfs%20API_0.pdf</a:t>
            </a:r>
            <a:r>
              <a:rPr lang="tr-TR" u="sng" dirty="0"/>
              <a:t> </a:t>
            </a:r>
            <a:br>
              <a:rPr lang="tr-TR" u="sng" dirty="0"/>
            </a:br>
            <a:endParaRPr lang="tr-TR" u="sng" dirty="0"/>
          </a:p>
          <a:p>
            <a:r>
              <a:rPr lang="tr-TR" dirty="0"/>
              <a:t>2. </a:t>
            </a:r>
            <a:r>
              <a:rPr lang="tr-TR" i="1" dirty="0"/>
              <a:t>Microsoft Word - HID1_11.doc </a:t>
            </a:r>
            <a:r>
              <a:rPr lang="tr-TR" dirty="0"/>
              <a:t>[online], </a:t>
            </a:r>
          </a:p>
          <a:p>
            <a:r>
              <a:rPr lang="tr-TR" u="sng" dirty="0">
                <a:hlinkClick r:id="rId3"/>
              </a:rPr>
              <a:t>https://www.usb.org/sites/default/files/documents/hid1_11.pdf.</a:t>
            </a:r>
            <a:r>
              <a:rPr lang="tr-TR" dirty="0"/>
              <a:t> [Ziyaret Tarihi: 23</a:t>
            </a:r>
          </a:p>
          <a:p>
            <a:r>
              <a:rPr lang="tr-TR" dirty="0"/>
              <a:t>Kasım 2018]</a:t>
            </a:r>
          </a:p>
          <a:p>
            <a:endParaRPr lang="tr-TR" u="sng" dirty="0"/>
          </a:p>
          <a:p>
            <a:r>
              <a:rPr lang="tr-TR" i="1" dirty="0"/>
              <a:t>3. Arcade </a:t>
            </a:r>
            <a:r>
              <a:rPr lang="tr-TR" i="1" dirty="0" err="1"/>
              <a:t>Stick</a:t>
            </a:r>
            <a:r>
              <a:rPr lang="tr-TR" i="1" dirty="0"/>
              <a:t> </a:t>
            </a:r>
            <a:r>
              <a:rPr lang="tr-TR" i="1" dirty="0" err="1"/>
              <a:t>Input</a:t>
            </a:r>
            <a:r>
              <a:rPr lang="tr-TR" i="1" dirty="0"/>
              <a:t> </a:t>
            </a:r>
            <a:r>
              <a:rPr lang="tr-TR" i="1" dirty="0" err="1"/>
              <a:t>Lag</a:t>
            </a:r>
            <a:r>
              <a:rPr lang="tr-TR" i="1" dirty="0"/>
              <a:t> – </a:t>
            </a:r>
            <a:r>
              <a:rPr lang="tr-TR" i="1" dirty="0" err="1"/>
              <a:t>Results</a:t>
            </a:r>
            <a:r>
              <a:rPr lang="tr-TR" dirty="0"/>
              <a:t> [online], </a:t>
            </a:r>
            <a:r>
              <a:rPr lang="tr-TR" u="sng" dirty="0">
                <a:hlinkClick r:id="rId4"/>
              </a:rPr>
              <a:t>http://www.teyah.net/sticklag/results.html</a:t>
            </a:r>
            <a:endParaRPr lang="tr-TR" u="sng" dirty="0"/>
          </a:p>
          <a:p>
            <a:endParaRPr lang="tr-TR" u="sng" dirty="0"/>
          </a:p>
          <a:p>
            <a:r>
              <a:rPr lang="tr-TR" dirty="0"/>
              <a:t>4. </a:t>
            </a:r>
            <a:r>
              <a:rPr lang="tr-TR" i="1" dirty="0" err="1"/>
              <a:t>ArduPilot</a:t>
            </a:r>
            <a:r>
              <a:rPr lang="tr-TR" i="1" dirty="0"/>
              <a:t> </a:t>
            </a:r>
            <a:r>
              <a:rPr lang="tr-TR" i="1" dirty="0" err="1"/>
              <a:t>Copter</a:t>
            </a:r>
            <a:r>
              <a:rPr lang="tr-TR" i="1" dirty="0"/>
              <a:t> Home</a:t>
            </a:r>
            <a:r>
              <a:rPr lang="tr-TR" dirty="0"/>
              <a:t>[online], </a:t>
            </a:r>
            <a:r>
              <a:rPr lang="tr-TR" u="sng" dirty="0">
                <a:hlinkClick r:id="rId5"/>
              </a:rPr>
              <a:t>http://ardupilot.org/copter/</a:t>
            </a:r>
            <a:endParaRPr lang="tr-TR" dirty="0"/>
          </a:p>
          <a:p>
            <a:endParaRPr lang="tr-TR" dirty="0"/>
          </a:p>
          <a:p>
            <a:pPr>
              <a:lnSpc>
                <a:spcPct val="100000"/>
              </a:lnSpc>
            </a:pP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1FC0B6CE-4CA0-461B-84D9-54E84851B0F4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6A29B009-C738-49DD-A5CE-97FC4D62AA63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52280" y="1295280"/>
            <a:ext cx="7467120" cy="4647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 Tanımı </a:t>
            </a:r>
          </a:p>
          <a:p>
            <a:pPr>
              <a:lnSpc>
                <a:spcPct val="90000"/>
              </a:lnSpc>
            </a:pP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İzlenen Yol</a:t>
            </a:r>
          </a:p>
          <a:p>
            <a:pPr>
              <a:lnSpc>
                <a:spcPct val="90000"/>
              </a:lnSpc>
            </a:pP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Yapılanlar</a:t>
            </a: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endParaRPr lang="tr-TR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dirty="0"/>
              <a:t>Başarı Kriterlerinin Kontrolü</a:t>
            </a: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endParaRPr lang="tr-TR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dirty="0" err="1"/>
              <a:t>RaspiJoy’un</a:t>
            </a:r>
            <a:r>
              <a:rPr lang="tr-TR" sz="2400" dirty="0"/>
              <a:t> farklı joystick olarak çalışması</a:t>
            </a:r>
            <a:endParaRPr lang="tr-TR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90000"/>
              </a:lnSpc>
              <a:buClr>
                <a:srgbClr val="000000"/>
              </a:buClr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Kaynaklar</a:t>
            </a:r>
          </a:p>
        </p:txBody>
      </p:sp>
      <p:sp>
        <p:nvSpPr>
          <p:cNvPr id="99" name="TextShape 3"/>
          <p:cNvSpPr txBox="1"/>
          <p:nvPr/>
        </p:nvSpPr>
        <p:spPr>
          <a:xfrm>
            <a:off x="152280" y="935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İçerik</a:t>
            </a:r>
            <a:endParaRPr lang="tr-T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395D7432-48A8-4372-A780-486F13124E71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 Tanımı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637520" y="4534020"/>
            <a:ext cx="7569080" cy="1828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tr-TR" dirty="0">
                <a:latin typeface="+mj-lt"/>
                <a:cs typeface="Times New Roman" panose="02020603050405020304" pitchFamily="18" charset="0"/>
              </a:rPr>
              <a:t>Uçuş simülasyon programı SITL ve 3 boyutlu simülasyon programı </a:t>
            </a:r>
            <a:r>
              <a:rPr lang="tr-TR" dirty="0" err="1">
                <a:latin typeface="+mj-lt"/>
                <a:cs typeface="Times New Roman" panose="02020603050405020304" pitchFamily="18" charset="0"/>
              </a:rPr>
              <a:t>Gazebo</a:t>
            </a:r>
            <a:r>
              <a:rPr lang="tr-TR" dirty="0">
                <a:latin typeface="+mj-lt"/>
                <a:cs typeface="Times New Roman" panose="02020603050405020304" pitchFamily="18" charset="0"/>
              </a:rPr>
              <a:t> için </a:t>
            </a:r>
            <a:r>
              <a:rPr lang="tr-TR" dirty="0" err="1">
                <a:latin typeface="+mj-lt"/>
                <a:cs typeface="Times New Roman" panose="02020603050405020304" pitchFamily="18" charset="0"/>
              </a:rPr>
              <a:t>Raspberry</a:t>
            </a:r>
            <a:r>
              <a:rPr lang="tr-TR" dirty="0">
                <a:latin typeface="+mj-lt"/>
                <a:cs typeface="Times New Roman" panose="02020603050405020304" pitchFamily="18" charset="0"/>
              </a:rPr>
              <a:t> Pi Zero kullanılarak düşük maliyetli bir kumanda yapılması</a:t>
            </a: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304920" y="4724280"/>
            <a:ext cx="441936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Resim 2"/>
          <p:cNvPicPr/>
          <p:nvPr/>
        </p:nvPicPr>
        <p:blipFill>
          <a:blip r:embed="rId2"/>
          <a:stretch/>
        </p:blipFill>
        <p:spPr>
          <a:xfrm>
            <a:off x="309600" y="1026360"/>
            <a:ext cx="8224920" cy="3317040"/>
          </a:xfrm>
          <a:prstGeom prst="rect">
            <a:avLst/>
          </a:prstGeom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FB6932ED-6861-4BE2-8E05-9AA298759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78" y="1369088"/>
            <a:ext cx="3700462" cy="2174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438824" y="6636144"/>
            <a:ext cx="442470" cy="7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16DE8903-D9C4-4240-A38E-3E62E2DAA9FA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64980" y="150056"/>
            <a:ext cx="7848360" cy="5353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İzlenen yol</a:t>
            </a:r>
            <a:endParaRPr lang="tr-T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Freeform 123">
            <a:extLst>
              <a:ext uri="{FF2B5EF4-FFF2-40B4-BE49-F238E27FC236}">
                <a16:creationId xmlns:a16="http://schemas.microsoft.com/office/drawing/2014/main" id="{EA7A3CB8-A9BA-43F8-88BB-12612FD6F3A9}"/>
              </a:ext>
            </a:extLst>
          </p:cNvPr>
          <p:cNvSpPr/>
          <p:nvPr/>
        </p:nvSpPr>
        <p:spPr>
          <a:xfrm>
            <a:off x="601134" y="1013127"/>
            <a:ext cx="8432800" cy="4885266"/>
          </a:xfrm>
          <a:custGeom>
            <a:avLst/>
            <a:gdLst>
              <a:gd name="connsiteX0" fmla="*/ 7863840 w 8706678"/>
              <a:gd name="connsiteY0" fmla="*/ 7951 h 5168348"/>
              <a:gd name="connsiteX1" fmla="*/ 5891917 w 8706678"/>
              <a:gd name="connsiteY1" fmla="*/ 2608028 h 5168348"/>
              <a:gd name="connsiteX2" fmla="*/ 5064981 w 8706678"/>
              <a:gd name="connsiteY2" fmla="*/ 1971923 h 5168348"/>
              <a:gd name="connsiteX3" fmla="*/ 4214191 w 8706678"/>
              <a:gd name="connsiteY3" fmla="*/ 3069203 h 5168348"/>
              <a:gd name="connsiteX4" fmla="*/ 3371353 w 8706678"/>
              <a:gd name="connsiteY4" fmla="*/ 2433099 h 5168348"/>
              <a:gd name="connsiteX5" fmla="*/ 2520564 w 8706678"/>
              <a:gd name="connsiteY5" fmla="*/ 3562184 h 5168348"/>
              <a:gd name="connsiteX6" fmla="*/ 1709530 w 8706678"/>
              <a:gd name="connsiteY6" fmla="*/ 2941982 h 5168348"/>
              <a:gd name="connsiteX7" fmla="*/ 0 w 8706678"/>
              <a:gd name="connsiteY7" fmla="*/ 5168348 h 5168348"/>
              <a:gd name="connsiteX8" fmla="*/ 8706678 w 8706678"/>
              <a:gd name="connsiteY8" fmla="*/ 5168348 h 5168348"/>
              <a:gd name="connsiteX9" fmla="*/ 8706678 w 8706678"/>
              <a:gd name="connsiteY9" fmla="*/ 0 h 5168348"/>
              <a:gd name="connsiteX10" fmla="*/ 7863840 w 8706678"/>
              <a:gd name="connsiteY10" fmla="*/ 7951 h 516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06678" h="5168348">
                <a:moveTo>
                  <a:pt x="7863840" y="7951"/>
                </a:moveTo>
                <a:lnTo>
                  <a:pt x="5891917" y="2608028"/>
                </a:lnTo>
                <a:lnTo>
                  <a:pt x="5064981" y="1971923"/>
                </a:lnTo>
                <a:lnTo>
                  <a:pt x="4214191" y="3069203"/>
                </a:lnTo>
                <a:lnTo>
                  <a:pt x="3371353" y="2433099"/>
                </a:lnTo>
                <a:lnTo>
                  <a:pt x="2520564" y="3562184"/>
                </a:lnTo>
                <a:lnTo>
                  <a:pt x="1709530" y="2941982"/>
                </a:lnTo>
                <a:lnTo>
                  <a:pt x="0" y="5168348"/>
                </a:lnTo>
                <a:lnTo>
                  <a:pt x="8706678" y="5168348"/>
                </a:lnTo>
                <a:lnTo>
                  <a:pt x="8706678" y="0"/>
                </a:lnTo>
                <a:lnTo>
                  <a:pt x="7863840" y="7951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AE8DB7E-84E2-4100-BACF-FB8B81AF516E}"/>
              </a:ext>
            </a:extLst>
          </p:cNvPr>
          <p:cNvSpPr/>
          <p:nvPr/>
        </p:nvSpPr>
        <p:spPr>
          <a:xfrm>
            <a:off x="3765747" y="2388263"/>
            <a:ext cx="791395" cy="772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balanced" dir="t"/>
          </a:scene3d>
          <a:sp3d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eeform 216">
            <a:extLst>
              <a:ext uri="{FF2B5EF4-FFF2-40B4-BE49-F238E27FC236}">
                <a16:creationId xmlns:a16="http://schemas.microsoft.com/office/drawing/2014/main" id="{959BA991-6E49-4A1D-B558-2C31E414EA28}"/>
              </a:ext>
            </a:extLst>
          </p:cNvPr>
          <p:cNvSpPr/>
          <p:nvPr/>
        </p:nvSpPr>
        <p:spPr>
          <a:xfrm rot="2273564">
            <a:off x="3794424" y="2404379"/>
            <a:ext cx="791431" cy="686813"/>
          </a:xfrm>
          <a:custGeom>
            <a:avLst/>
            <a:gdLst>
              <a:gd name="connsiteX0" fmla="*/ 157643 w 817135"/>
              <a:gd name="connsiteY0" fmla="*/ 86156 h 726611"/>
              <a:gd name="connsiteX1" fmla="*/ 730979 w 817135"/>
              <a:gd name="connsiteY1" fmla="*/ 157643 h 726611"/>
              <a:gd name="connsiteX2" fmla="*/ 719372 w 817135"/>
              <a:gd name="connsiteY2" fmla="*/ 673858 h 726611"/>
              <a:gd name="connsiteX3" fmla="*/ 666031 w 817135"/>
              <a:gd name="connsiteY3" fmla="*/ 724740 h 726611"/>
              <a:gd name="connsiteX4" fmla="*/ 666032 w 817135"/>
              <a:gd name="connsiteY4" fmla="*/ 396219 h 726611"/>
              <a:gd name="connsiteX5" fmla="*/ 153669 w 817135"/>
              <a:gd name="connsiteY5" fmla="*/ 396219 h 726611"/>
              <a:gd name="connsiteX6" fmla="*/ 153669 w 817135"/>
              <a:gd name="connsiteY6" fmla="*/ 726611 h 726611"/>
              <a:gd name="connsiteX7" fmla="*/ 143276 w 817135"/>
              <a:gd name="connsiteY7" fmla="*/ 719371 h 726611"/>
              <a:gd name="connsiteX8" fmla="*/ 86156 w 817135"/>
              <a:gd name="connsiteY8" fmla="*/ 659492 h 726611"/>
              <a:gd name="connsiteX9" fmla="*/ 157643 w 817135"/>
              <a:gd name="connsiteY9" fmla="*/ 86156 h 72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7135" h="726611">
                <a:moveTo>
                  <a:pt x="157643" y="86156"/>
                </a:moveTo>
                <a:cubicBezTo>
                  <a:pt x="335705" y="-52426"/>
                  <a:pt x="592397" y="-20420"/>
                  <a:pt x="730979" y="157643"/>
                </a:cubicBezTo>
                <a:cubicBezTo>
                  <a:pt x="852238" y="313447"/>
                  <a:pt x="842891" y="529453"/>
                  <a:pt x="719372" y="673858"/>
                </a:cubicBezTo>
                <a:lnTo>
                  <a:pt x="666031" y="724740"/>
                </a:lnTo>
                <a:lnTo>
                  <a:pt x="666032" y="396219"/>
                </a:lnTo>
                <a:lnTo>
                  <a:pt x="153669" y="396219"/>
                </a:lnTo>
                <a:lnTo>
                  <a:pt x="153669" y="726611"/>
                </a:lnTo>
                <a:lnTo>
                  <a:pt x="143276" y="719371"/>
                </a:lnTo>
                <a:cubicBezTo>
                  <a:pt x="122647" y="701725"/>
                  <a:pt x="103479" y="681750"/>
                  <a:pt x="86156" y="659492"/>
                </a:cubicBezTo>
                <a:cubicBezTo>
                  <a:pt x="-52426" y="481429"/>
                  <a:pt x="-20420" y="224738"/>
                  <a:pt x="157643" y="86156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2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7CCCE9-92CB-499A-8986-892168713DDA}"/>
              </a:ext>
            </a:extLst>
          </p:cNvPr>
          <p:cNvSpPr/>
          <p:nvPr/>
        </p:nvSpPr>
        <p:spPr>
          <a:xfrm>
            <a:off x="3907426" y="2534394"/>
            <a:ext cx="498525" cy="486524"/>
          </a:xfrm>
          <a:prstGeom prst="ellipse">
            <a:avLst/>
          </a:prstGeom>
          <a:solidFill>
            <a:srgbClr val="FF5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4B8224D-412A-4C22-89F0-86BC9AD8F3FD}"/>
              </a:ext>
            </a:extLst>
          </p:cNvPr>
          <p:cNvSpPr/>
          <p:nvPr/>
        </p:nvSpPr>
        <p:spPr>
          <a:xfrm>
            <a:off x="5456944" y="1921563"/>
            <a:ext cx="791395" cy="772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balanced" dir="t"/>
          </a:scene3d>
          <a:sp3d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eeform 222">
            <a:extLst>
              <a:ext uri="{FF2B5EF4-FFF2-40B4-BE49-F238E27FC236}">
                <a16:creationId xmlns:a16="http://schemas.microsoft.com/office/drawing/2014/main" id="{F8899014-A344-4831-99C9-08112D8B0283}"/>
              </a:ext>
            </a:extLst>
          </p:cNvPr>
          <p:cNvSpPr/>
          <p:nvPr/>
        </p:nvSpPr>
        <p:spPr>
          <a:xfrm rot="2273564">
            <a:off x="5485621" y="1937679"/>
            <a:ext cx="791431" cy="686813"/>
          </a:xfrm>
          <a:custGeom>
            <a:avLst/>
            <a:gdLst>
              <a:gd name="connsiteX0" fmla="*/ 157643 w 817135"/>
              <a:gd name="connsiteY0" fmla="*/ 86156 h 726611"/>
              <a:gd name="connsiteX1" fmla="*/ 730979 w 817135"/>
              <a:gd name="connsiteY1" fmla="*/ 157643 h 726611"/>
              <a:gd name="connsiteX2" fmla="*/ 719372 w 817135"/>
              <a:gd name="connsiteY2" fmla="*/ 673858 h 726611"/>
              <a:gd name="connsiteX3" fmla="*/ 666031 w 817135"/>
              <a:gd name="connsiteY3" fmla="*/ 724740 h 726611"/>
              <a:gd name="connsiteX4" fmla="*/ 666032 w 817135"/>
              <a:gd name="connsiteY4" fmla="*/ 396219 h 726611"/>
              <a:gd name="connsiteX5" fmla="*/ 153669 w 817135"/>
              <a:gd name="connsiteY5" fmla="*/ 396219 h 726611"/>
              <a:gd name="connsiteX6" fmla="*/ 153669 w 817135"/>
              <a:gd name="connsiteY6" fmla="*/ 726611 h 726611"/>
              <a:gd name="connsiteX7" fmla="*/ 143276 w 817135"/>
              <a:gd name="connsiteY7" fmla="*/ 719371 h 726611"/>
              <a:gd name="connsiteX8" fmla="*/ 86156 w 817135"/>
              <a:gd name="connsiteY8" fmla="*/ 659492 h 726611"/>
              <a:gd name="connsiteX9" fmla="*/ 157643 w 817135"/>
              <a:gd name="connsiteY9" fmla="*/ 86156 h 72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7135" h="726611">
                <a:moveTo>
                  <a:pt x="157643" y="86156"/>
                </a:moveTo>
                <a:cubicBezTo>
                  <a:pt x="335705" y="-52426"/>
                  <a:pt x="592397" y="-20420"/>
                  <a:pt x="730979" y="157643"/>
                </a:cubicBezTo>
                <a:cubicBezTo>
                  <a:pt x="852238" y="313447"/>
                  <a:pt x="842891" y="529453"/>
                  <a:pt x="719372" y="673858"/>
                </a:cubicBezTo>
                <a:lnTo>
                  <a:pt x="666031" y="724740"/>
                </a:lnTo>
                <a:lnTo>
                  <a:pt x="666032" y="396219"/>
                </a:lnTo>
                <a:lnTo>
                  <a:pt x="153669" y="396219"/>
                </a:lnTo>
                <a:lnTo>
                  <a:pt x="153669" y="726611"/>
                </a:lnTo>
                <a:lnTo>
                  <a:pt x="143276" y="719371"/>
                </a:lnTo>
                <a:cubicBezTo>
                  <a:pt x="122647" y="701725"/>
                  <a:pt x="103479" y="681750"/>
                  <a:pt x="86156" y="659492"/>
                </a:cubicBezTo>
                <a:cubicBezTo>
                  <a:pt x="-52426" y="481429"/>
                  <a:pt x="-20420" y="224738"/>
                  <a:pt x="157643" y="86156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2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53D4AD3-7954-45C5-80B1-3A4C736F631C}"/>
              </a:ext>
            </a:extLst>
          </p:cNvPr>
          <p:cNvSpPr/>
          <p:nvPr/>
        </p:nvSpPr>
        <p:spPr>
          <a:xfrm>
            <a:off x="5598623" y="2067694"/>
            <a:ext cx="498525" cy="486524"/>
          </a:xfrm>
          <a:prstGeom prst="ellipse">
            <a:avLst/>
          </a:prstGeom>
          <a:solidFill>
            <a:srgbClr val="02C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CFEC368-1657-4090-86EB-A4B342465F66}"/>
              </a:ext>
            </a:extLst>
          </p:cNvPr>
          <p:cNvSpPr/>
          <p:nvPr/>
        </p:nvSpPr>
        <p:spPr>
          <a:xfrm>
            <a:off x="7138567" y="1451384"/>
            <a:ext cx="791395" cy="772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balanced" dir="t"/>
          </a:scene3d>
          <a:sp3d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Freeform 228">
            <a:extLst>
              <a:ext uri="{FF2B5EF4-FFF2-40B4-BE49-F238E27FC236}">
                <a16:creationId xmlns:a16="http://schemas.microsoft.com/office/drawing/2014/main" id="{E78BD466-DB48-42F8-AEE5-648E54B80690}"/>
              </a:ext>
            </a:extLst>
          </p:cNvPr>
          <p:cNvSpPr/>
          <p:nvPr/>
        </p:nvSpPr>
        <p:spPr>
          <a:xfrm rot="2273564">
            <a:off x="7167244" y="1467500"/>
            <a:ext cx="791431" cy="686813"/>
          </a:xfrm>
          <a:custGeom>
            <a:avLst/>
            <a:gdLst>
              <a:gd name="connsiteX0" fmla="*/ 157643 w 817135"/>
              <a:gd name="connsiteY0" fmla="*/ 86156 h 726611"/>
              <a:gd name="connsiteX1" fmla="*/ 730979 w 817135"/>
              <a:gd name="connsiteY1" fmla="*/ 157643 h 726611"/>
              <a:gd name="connsiteX2" fmla="*/ 719372 w 817135"/>
              <a:gd name="connsiteY2" fmla="*/ 673858 h 726611"/>
              <a:gd name="connsiteX3" fmla="*/ 666031 w 817135"/>
              <a:gd name="connsiteY3" fmla="*/ 724740 h 726611"/>
              <a:gd name="connsiteX4" fmla="*/ 666032 w 817135"/>
              <a:gd name="connsiteY4" fmla="*/ 396219 h 726611"/>
              <a:gd name="connsiteX5" fmla="*/ 153669 w 817135"/>
              <a:gd name="connsiteY5" fmla="*/ 396219 h 726611"/>
              <a:gd name="connsiteX6" fmla="*/ 153669 w 817135"/>
              <a:gd name="connsiteY6" fmla="*/ 726611 h 726611"/>
              <a:gd name="connsiteX7" fmla="*/ 143276 w 817135"/>
              <a:gd name="connsiteY7" fmla="*/ 719371 h 726611"/>
              <a:gd name="connsiteX8" fmla="*/ 86156 w 817135"/>
              <a:gd name="connsiteY8" fmla="*/ 659492 h 726611"/>
              <a:gd name="connsiteX9" fmla="*/ 157643 w 817135"/>
              <a:gd name="connsiteY9" fmla="*/ 86156 h 72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7135" h="726611">
                <a:moveTo>
                  <a:pt x="157643" y="86156"/>
                </a:moveTo>
                <a:cubicBezTo>
                  <a:pt x="335705" y="-52426"/>
                  <a:pt x="592397" y="-20420"/>
                  <a:pt x="730979" y="157643"/>
                </a:cubicBezTo>
                <a:cubicBezTo>
                  <a:pt x="852238" y="313447"/>
                  <a:pt x="842891" y="529453"/>
                  <a:pt x="719372" y="673858"/>
                </a:cubicBezTo>
                <a:lnTo>
                  <a:pt x="666031" y="724740"/>
                </a:lnTo>
                <a:lnTo>
                  <a:pt x="666032" y="396219"/>
                </a:lnTo>
                <a:lnTo>
                  <a:pt x="153669" y="396219"/>
                </a:lnTo>
                <a:lnTo>
                  <a:pt x="153669" y="726611"/>
                </a:lnTo>
                <a:lnTo>
                  <a:pt x="143276" y="719371"/>
                </a:lnTo>
                <a:cubicBezTo>
                  <a:pt x="122647" y="701725"/>
                  <a:pt x="103479" y="681750"/>
                  <a:pt x="86156" y="659492"/>
                </a:cubicBezTo>
                <a:cubicBezTo>
                  <a:pt x="-52426" y="481429"/>
                  <a:pt x="-20420" y="224738"/>
                  <a:pt x="157643" y="86156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2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28B0ACD-2469-4DFE-A076-21CB8C5AA2EC}"/>
              </a:ext>
            </a:extLst>
          </p:cNvPr>
          <p:cNvSpPr/>
          <p:nvPr/>
        </p:nvSpPr>
        <p:spPr>
          <a:xfrm>
            <a:off x="7280246" y="1597515"/>
            <a:ext cx="498525" cy="4865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3" name="Straight Connector 74">
            <a:extLst>
              <a:ext uri="{FF2B5EF4-FFF2-40B4-BE49-F238E27FC236}">
                <a16:creationId xmlns:a16="http://schemas.microsoft.com/office/drawing/2014/main" id="{367E6BAA-177A-43E1-A783-056BB13812FD}"/>
              </a:ext>
            </a:extLst>
          </p:cNvPr>
          <p:cNvCxnSpPr>
            <a:cxnSpLocks/>
          </p:cNvCxnSpPr>
          <p:nvPr/>
        </p:nvCxnSpPr>
        <p:spPr>
          <a:xfrm flipV="1">
            <a:off x="4525073" y="2884926"/>
            <a:ext cx="867386" cy="1118851"/>
          </a:xfrm>
          <a:prstGeom prst="line">
            <a:avLst/>
          </a:prstGeom>
          <a:ln w="250825" cap="rnd">
            <a:solidFill>
              <a:srgbClr val="019F9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6">
            <a:extLst>
              <a:ext uri="{FF2B5EF4-FFF2-40B4-BE49-F238E27FC236}">
                <a16:creationId xmlns:a16="http://schemas.microsoft.com/office/drawing/2014/main" id="{18A55E4F-A0CD-4C96-B4D8-290323C5FA21}"/>
              </a:ext>
            </a:extLst>
          </p:cNvPr>
          <p:cNvCxnSpPr>
            <a:cxnSpLocks/>
          </p:cNvCxnSpPr>
          <p:nvPr/>
        </p:nvCxnSpPr>
        <p:spPr>
          <a:xfrm flipV="1">
            <a:off x="6202020" y="2400090"/>
            <a:ext cx="867386" cy="1118851"/>
          </a:xfrm>
          <a:prstGeom prst="line">
            <a:avLst/>
          </a:prstGeom>
          <a:ln w="250825" cap="rnd">
            <a:solidFill>
              <a:schemeClr val="accent4"/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75">
            <a:extLst>
              <a:ext uri="{FF2B5EF4-FFF2-40B4-BE49-F238E27FC236}">
                <a16:creationId xmlns:a16="http://schemas.microsoft.com/office/drawing/2014/main" id="{08B54426-1F1D-4FF8-B03F-04B82AB92EEF}"/>
              </a:ext>
            </a:extLst>
          </p:cNvPr>
          <p:cNvCxnSpPr>
            <a:cxnSpLocks/>
          </p:cNvCxnSpPr>
          <p:nvPr/>
        </p:nvCxnSpPr>
        <p:spPr>
          <a:xfrm>
            <a:off x="5392459" y="2884925"/>
            <a:ext cx="809560" cy="634014"/>
          </a:xfrm>
          <a:prstGeom prst="line">
            <a:avLst/>
          </a:prstGeom>
          <a:ln w="250825" cap="rnd">
            <a:solidFill>
              <a:srgbClr val="02CE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135">
            <a:extLst>
              <a:ext uri="{FF2B5EF4-FFF2-40B4-BE49-F238E27FC236}">
                <a16:creationId xmlns:a16="http://schemas.microsoft.com/office/drawing/2014/main" id="{F30E686B-D7DB-411E-9BE0-2AA4071D2540}"/>
              </a:ext>
            </a:extLst>
          </p:cNvPr>
          <p:cNvCxnSpPr>
            <a:cxnSpLocks/>
          </p:cNvCxnSpPr>
          <p:nvPr/>
        </p:nvCxnSpPr>
        <p:spPr>
          <a:xfrm flipV="1">
            <a:off x="2848125" y="3369761"/>
            <a:ext cx="867387" cy="1118851"/>
          </a:xfrm>
          <a:prstGeom prst="line">
            <a:avLst/>
          </a:prstGeom>
          <a:ln w="250825" cap="rnd">
            <a:solidFill>
              <a:srgbClr val="D746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136">
            <a:extLst>
              <a:ext uri="{FF2B5EF4-FFF2-40B4-BE49-F238E27FC236}">
                <a16:creationId xmlns:a16="http://schemas.microsoft.com/office/drawing/2014/main" id="{AD345F70-4673-46CC-978B-91F0AF69CAF5}"/>
              </a:ext>
            </a:extLst>
          </p:cNvPr>
          <p:cNvCxnSpPr>
            <a:cxnSpLocks/>
          </p:cNvCxnSpPr>
          <p:nvPr/>
        </p:nvCxnSpPr>
        <p:spPr>
          <a:xfrm>
            <a:off x="3715513" y="3369760"/>
            <a:ext cx="809559" cy="634014"/>
          </a:xfrm>
          <a:prstGeom prst="line">
            <a:avLst/>
          </a:prstGeom>
          <a:ln w="250825" cap="rnd">
            <a:solidFill>
              <a:srgbClr val="FF5D6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144">
            <a:extLst>
              <a:ext uri="{FF2B5EF4-FFF2-40B4-BE49-F238E27FC236}">
                <a16:creationId xmlns:a16="http://schemas.microsoft.com/office/drawing/2014/main" id="{40232078-C0DB-4D30-ADD0-B27575D2A25E}"/>
              </a:ext>
            </a:extLst>
          </p:cNvPr>
          <p:cNvCxnSpPr>
            <a:cxnSpLocks/>
          </p:cNvCxnSpPr>
          <p:nvPr/>
        </p:nvCxnSpPr>
        <p:spPr>
          <a:xfrm flipV="1">
            <a:off x="1171179" y="3854596"/>
            <a:ext cx="867386" cy="1118851"/>
          </a:xfrm>
          <a:prstGeom prst="line">
            <a:avLst/>
          </a:prstGeom>
          <a:ln w="250825" cap="rnd">
            <a:solidFill>
              <a:srgbClr val="2C385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145">
            <a:extLst>
              <a:ext uri="{FF2B5EF4-FFF2-40B4-BE49-F238E27FC236}">
                <a16:creationId xmlns:a16="http://schemas.microsoft.com/office/drawing/2014/main" id="{3E734ADD-B668-4444-8F80-460794D80908}"/>
              </a:ext>
            </a:extLst>
          </p:cNvPr>
          <p:cNvCxnSpPr>
            <a:cxnSpLocks/>
          </p:cNvCxnSpPr>
          <p:nvPr/>
        </p:nvCxnSpPr>
        <p:spPr>
          <a:xfrm>
            <a:off x="2038565" y="3854595"/>
            <a:ext cx="809560" cy="634014"/>
          </a:xfrm>
          <a:prstGeom prst="line">
            <a:avLst/>
          </a:prstGeom>
          <a:ln w="250825" cap="rnd">
            <a:solidFill>
              <a:srgbClr val="4A546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159">
            <a:extLst>
              <a:ext uri="{FF2B5EF4-FFF2-40B4-BE49-F238E27FC236}">
                <a16:creationId xmlns:a16="http://schemas.microsoft.com/office/drawing/2014/main" id="{E312ADA4-E573-4588-A12F-A6E81D56684A}"/>
              </a:ext>
            </a:extLst>
          </p:cNvPr>
          <p:cNvSpPr/>
          <p:nvPr/>
        </p:nvSpPr>
        <p:spPr>
          <a:xfrm rot="2273564">
            <a:off x="1506608" y="4068822"/>
            <a:ext cx="1117920" cy="143859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2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160">
            <a:extLst>
              <a:ext uri="{FF2B5EF4-FFF2-40B4-BE49-F238E27FC236}">
                <a16:creationId xmlns:a16="http://schemas.microsoft.com/office/drawing/2014/main" id="{7FB98738-1174-4B59-9D93-7B42AC57AE20}"/>
              </a:ext>
            </a:extLst>
          </p:cNvPr>
          <p:cNvSpPr/>
          <p:nvPr/>
        </p:nvSpPr>
        <p:spPr>
          <a:xfrm rot="2273564">
            <a:off x="3175755" y="3602418"/>
            <a:ext cx="1117920" cy="143859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2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61">
            <a:extLst>
              <a:ext uri="{FF2B5EF4-FFF2-40B4-BE49-F238E27FC236}">
                <a16:creationId xmlns:a16="http://schemas.microsoft.com/office/drawing/2014/main" id="{07C72BB7-3A28-4A90-937A-2A4932251B59}"/>
              </a:ext>
            </a:extLst>
          </p:cNvPr>
          <p:cNvSpPr/>
          <p:nvPr/>
        </p:nvSpPr>
        <p:spPr>
          <a:xfrm rot="2273564">
            <a:off x="4858292" y="3106425"/>
            <a:ext cx="1117920" cy="143859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2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163">
            <a:extLst>
              <a:ext uri="{FF2B5EF4-FFF2-40B4-BE49-F238E27FC236}">
                <a16:creationId xmlns:a16="http://schemas.microsoft.com/office/drawing/2014/main" id="{5AA8803C-AB91-4CC5-8B27-27A2A213C9AC}"/>
              </a:ext>
            </a:extLst>
          </p:cNvPr>
          <p:cNvSpPr/>
          <p:nvPr/>
        </p:nvSpPr>
        <p:spPr>
          <a:xfrm rot="2273564">
            <a:off x="6610342" y="2308927"/>
            <a:ext cx="414503" cy="1498665"/>
          </a:xfrm>
          <a:custGeom>
            <a:avLst/>
            <a:gdLst>
              <a:gd name="connsiteX0" fmla="*/ 0 w 427965"/>
              <a:gd name="connsiteY0" fmla="*/ 0 h 1618832"/>
              <a:gd name="connsiteX1" fmla="*/ 427965 w 427965"/>
              <a:gd name="connsiteY1" fmla="*/ 0 h 1618832"/>
              <a:gd name="connsiteX2" fmla="*/ 427965 w 427965"/>
              <a:gd name="connsiteY2" fmla="*/ 1618832 h 1618832"/>
              <a:gd name="connsiteX3" fmla="*/ 0 w 427965"/>
              <a:gd name="connsiteY3" fmla="*/ 1618832 h 1618832"/>
              <a:gd name="connsiteX4" fmla="*/ 0 w 427965"/>
              <a:gd name="connsiteY4" fmla="*/ 0 h 1618832"/>
              <a:gd name="connsiteX0" fmla="*/ 0 w 427965"/>
              <a:gd name="connsiteY0" fmla="*/ 0 h 1618832"/>
              <a:gd name="connsiteX1" fmla="*/ 413427 w 427965"/>
              <a:gd name="connsiteY1" fmla="*/ 343810 h 1618832"/>
              <a:gd name="connsiteX2" fmla="*/ 427965 w 427965"/>
              <a:gd name="connsiteY2" fmla="*/ 1618832 h 1618832"/>
              <a:gd name="connsiteX3" fmla="*/ 0 w 427965"/>
              <a:gd name="connsiteY3" fmla="*/ 1618832 h 1618832"/>
              <a:gd name="connsiteX4" fmla="*/ 0 w 427965"/>
              <a:gd name="connsiteY4" fmla="*/ 0 h 1618832"/>
              <a:gd name="connsiteX0" fmla="*/ 0 w 427965"/>
              <a:gd name="connsiteY0" fmla="*/ 0 h 1618832"/>
              <a:gd name="connsiteX1" fmla="*/ 413427 w 427965"/>
              <a:gd name="connsiteY1" fmla="*/ 343810 h 1618832"/>
              <a:gd name="connsiteX2" fmla="*/ 427965 w 427965"/>
              <a:gd name="connsiteY2" fmla="*/ 1618832 h 1618832"/>
              <a:gd name="connsiteX3" fmla="*/ 0 w 427965"/>
              <a:gd name="connsiteY3" fmla="*/ 1618832 h 1618832"/>
              <a:gd name="connsiteX4" fmla="*/ 0 w 427965"/>
              <a:gd name="connsiteY4" fmla="*/ 0 h 1618832"/>
              <a:gd name="connsiteX0" fmla="*/ 0 w 427965"/>
              <a:gd name="connsiteY0" fmla="*/ 11277 h 1630109"/>
              <a:gd name="connsiteX1" fmla="*/ 413427 w 427965"/>
              <a:gd name="connsiteY1" fmla="*/ 355087 h 1630109"/>
              <a:gd name="connsiteX2" fmla="*/ 427965 w 427965"/>
              <a:gd name="connsiteY2" fmla="*/ 1630109 h 1630109"/>
              <a:gd name="connsiteX3" fmla="*/ 0 w 427965"/>
              <a:gd name="connsiteY3" fmla="*/ 1630109 h 1630109"/>
              <a:gd name="connsiteX4" fmla="*/ 0 w 427965"/>
              <a:gd name="connsiteY4" fmla="*/ 11277 h 1630109"/>
              <a:gd name="connsiteX0" fmla="*/ 0 w 427965"/>
              <a:gd name="connsiteY0" fmla="*/ 9897 h 1628729"/>
              <a:gd name="connsiteX1" fmla="*/ 400911 w 427965"/>
              <a:gd name="connsiteY1" fmla="*/ 399658 h 1628729"/>
              <a:gd name="connsiteX2" fmla="*/ 427965 w 427965"/>
              <a:gd name="connsiteY2" fmla="*/ 1628729 h 1628729"/>
              <a:gd name="connsiteX3" fmla="*/ 0 w 427965"/>
              <a:gd name="connsiteY3" fmla="*/ 1628729 h 1628729"/>
              <a:gd name="connsiteX4" fmla="*/ 0 w 427965"/>
              <a:gd name="connsiteY4" fmla="*/ 9897 h 1628729"/>
              <a:gd name="connsiteX0" fmla="*/ 0 w 427965"/>
              <a:gd name="connsiteY0" fmla="*/ 10935 h 1629767"/>
              <a:gd name="connsiteX1" fmla="*/ 405356 w 427965"/>
              <a:gd name="connsiteY1" fmla="*/ 365051 h 1629767"/>
              <a:gd name="connsiteX2" fmla="*/ 427965 w 427965"/>
              <a:gd name="connsiteY2" fmla="*/ 1629767 h 1629767"/>
              <a:gd name="connsiteX3" fmla="*/ 0 w 427965"/>
              <a:gd name="connsiteY3" fmla="*/ 1629767 h 1629767"/>
              <a:gd name="connsiteX4" fmla="*/ 0 w 427965"/>
              <a:gd name="connsiteY4" fmla="*/ 10935 h 1629767"/>
              <a:gd name="connsiteX0" fmla="*/ 0 w 427965"/>
              <a:gd name="connsiteY0" fmla="*/ 10935 h 1629767"/>
              <a:gd name="connsiteX1" fmla="*/ 405356 w 427965"/>
              <a:gd name="connsiteY1" fmla="*/ 365051 h 1629767"/>
              <a:gd name="connsiteX2" fmla="*/ 427965 w 427965"/>
              <a:gd name="connsiteY2" fmla="*/ 1629767 h 1629767"/>
              <a:gd name="connsiteX3" fmla="*/ 0 w 427965"/>
              <a:gd name="connsiteY3" fmla="*/ 1629767 h 1629767"/>
              <a:gd name="connsiteX4" fmla="*/ 0 w 427965"/>
              <a:gd name="connsiteY4" fmla="*/ 10935 h 1629767"/>
              <a:gd name="connsiteX0" fmla="*/ 0 w 427965"/>
              <a:gd name="connsiteY0" fmla="*/ 9695 h 1628527"/>
              <a:gd name="connsiteX1" fmla="*/ 427090 w 427965"/>
              <a:gd name="connsiteY1" fmla="*/ 407245 h 1628527"/>
              <a:gd name="connsiteX2" fmla="*/ 427965 w 427965"/>
              <a:gd name="connsiteY2" fmla="*/ 1628527 h 1628527"/>
              <a:gd name="connsiteX3" fmla="*/ 0 w 427965"/>
              <a:gd name="connsiteY3" fmla="*/ 1628527 h 1628527"/>
              <a:gd name="connsiteX4" fmla="*/ 0 w 427965"/>
              <a:gd name="connsiteY4" fmla="*/ 9695 h 1628527"/>
              <a:gd name="connsiteX0" fmla="*/ 0 w 427965"/>
              <a:gd name="connsiteY0" fmla="*/ 7779 h 1626611"/>
              <a:gd name="connsiteX1" fmla="*/ 427090 w 427965"/>
              <a:gd name="connsiteY1" fmla="*/ 405329 h 1626611"/>
              <a:gd name="connsiteX2" fmla="*/ 427965 w 427965"/>
              <a:gd name="connsiteY2" fmla="*/ 1626611 h 1626611"/>
              <a:gd name="connsiteX3" fmla="*/ 0 w 427965"/>
              <a:gd name="connsiteY3" fmla="*/ 1626611 h 1626611"/>
              <a:gd name="connsiteX4" fmla="*/ 0 w 427965"/>
              <a:gd name="connsiteY4" fmla="*/ 7779 h 1626611"/>
              <a:gd name="connsiteX0" fmla="*/ 0 w 427965"/>
              <a:gd name="connsiteY0" fmla="*/ 0 h 1618832"/>
              <a:gd name="connsiteX1" fmla="*/ 427090 w 427965"/>
              <a:gd name="connsiteY1" fmla="*/ 397550 h 1618832"/>
              <a:gd name="connsiteX2" fmla="*/ 427965 w 427965"/>
              <a:gd name="connsiteY2" fmla="*/ 1618832 h 1618832"/>
              <a:gd name="connsiteX3" fmla="*/ 0 w 427965"/>
              <a:gd name="connsiteY3" fmla="*/ 1618832 h 1618832"/>
              <a:gd name="connsiteX4" fmla="*/ 0 w 427965"/>
              <a:gd name="connsiteY4" fmla="*/ 0 h 1618832"/>
              <a:gd name="connsiteX0" fmla="*/ 8072 w 427965"/>
              <a:gd name="connsiteY0" fmla="*/ 0 h 1629138"/>
              <a:gd name="connsiteX1" fmla="*/ 427090 w 427965"/>
              <a:gd name="connsiteY1" fmla="*/ 407856 h 1629138"/>
              <a:gd name="connsiteX2" fmla="*/ 427965 w 427965"/>
              <a:gd name="connsiteY2" fmla="*/ 1629138 h 1629138"/>
              <a:gd name="connsiteX3" fmla="*/ 0 w 427965"/>
              <a:gd name="connsiteY3" fmla="*/ 1629138 h 1629138"/>
              <a:gd name="connsiteX4" fmla="*/ 8072 w 427965"/>
              <a:gd name="connsiteY4" fmla="*/ 0 h 1629138"/>
              <a:gd name="connsiteX0" fmla="*/ 8072 w 427965"/>
              <a:gd name="connsiteY0" fmla="*/ 2440 h 1631578"/>
              <a:gd name="connsiteX1" fmla="*/ 427090 w 427965"/>
              <a:gd name="connsiteY1" fmla="*/ 410296 h 1631578"/>
              <a:gd name="connsiteX2" fmla="*/ 427965 w 427965"/>
              <a:gd name="connsiteY2" fmla="*/ 1631578 h 1631578"/>
              <a:gd name="connsiteX3" fmla="*/ 0 w 427965"/>
              <a:gd name="connsiteY3" fmla="*/ 1631578 h 1631578"/>
              <a:gd name="connsiteX4" fmla="*/ 8072 w 427965"/>
              <a:gd name="connsiteY4" fmla="*/ 2440 h 1631578"/>
              <a:gd name="connsiteX0" fmla="*/ 8072 w 427965"/>
              <a:gd name="connsiteY0" fmla="*/ 751 h 1629889"/>
              <a:gd name="connsiteX1" fmla="*/ 427090 w 427965"/>
              <a:gd name="connsiteY1" fmla="*/ 408607 h 1629889"/>
              <a:gd name="connsiteX2" fmla="*/ 427965 w 427965"/>
              <a:gd name="connsiteY2" fmla="*/ 1629889 h 1629889"/>
              <a:gd name="connsiteX3" fmla="*/ 0 w 427965"/>
              <a:gd name="connsiteY3" fmla="*/ 1629889 h 1629889"/>
              <a:gd name="connsiteX4" fmla="*/ 8072 w 427965"/>
              <a:gd name="connsiteY4" fmla="*/ 751 h 1629889"/>
              <a:gd name="connsiteX0" fmla="*/ 8072 w 427965"/>
              <a:gd name="connsiteY0" fmla="*/ 8986 h 1638124"/>
              <a:gd name="connsiteX1" fmla="*/ 427090 w 427965"/>
              <a:gd name="connsiteY1" fmla="*/ 416842 h 1638124"/>
              <a:gd name="connsiteX2" fmla="*/ 427965 w 427965"/>
              <a:gd name="connsiteY2" fmla="*/ 1638124 h 1638124"/>
              <a:gd name="connsiteX3" fmla="*/ 0 w 427965"/>
              <a:gd name="connsiteY3" fmla="*/ 1638124 h 1638124"/>
              <a:gd name="connsiteX4" fmla="*/ 8072 w 427965"/>
              <a:gd name="connsiteY4" fmla="*/ 8986 h 163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965" h="1638124">
                <a:moveTo>
                  <a:pt x="8072" y="8986"/>
                </a:moveTo>
                <a:cubicBezTo>
                  <a:pt x="45295" y="-67687"/>
                  <a:pt x="434661" y="370139"/>
                  <a:pt x="427090" y="416842"/>
                </a:cubicBezTo>
                <a:cubicBezTo>
                  <a:pt x="403131" y="746252"/>
                  <a:pt x="420429" y="1216552"/>
                  <a:pt x="427965" y="1638124"/>
                </a:cubicBezTo>
                <a:lnTo>
                  <a:pt x="0" y="1638124"/>
                </a:lnTo>
                <a:cubicBezTo>
                  <a:pt x="2691" y="1095078"/>
                  <a:pt x="5381" y="552032"/>
                  <a:pt x="8072" y="8986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2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168">
            <a:extLst>
              <a:ext uri="{FF2B5EF4-FFF2-40B4-BE49-F238E27FC236}">
                <a16:creationId xmlns:a16="http://schemas.microsoft.com/office/drawing/2014/main" id="{ACA80A90-1E2A-48AD-BCFC-1433E1751FE1}"/>
              </a:ext>
            </a:extLst>
          </p:cNvPr>
          <p:cNvCxnSpPr>
            <a:cxnSpLocks/>
          </p:cNvCxnSpPr>
          <p:nvPr/>
        </p:nvCxnSpPr>
        <p:spPr>
          <a:xfrm flipV="1">
            <a:off x="6674866" y="2400087"/>
            <a:ext cx="402446" cy="43410"/>
          </a:xfrm>
          <a:prstGeom prst="line">
            <a:avLst/>
          </a:prstGeom>
          <a:ln w="250825" cap="rnd">
            <a:solidFill>
              <a:schemeClr val="accent4">
                <a:lumMod val="60000"/>
                <a:lumOff val="40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69">
            <a:extLst>
              <a:ext uri="{FF2B5EF4-FFF2-40B4-BE49-F238E27FC236}">
                <a16:creationId xmlns:a16="http://schemas.microsoft.com/office/drawing/2014/main" id="{2972D880-2AD2-478E-968D-9B3E10BE82F9}"/>
              </a:ext>
            </a:extLst>
          </p:cNvPr>
          <p:cNvCxnSpPr>
            <a:cxnSpLocks/>
          </p:cNvCxnSpPr>
          <p:nvPr/>
        </p:nvCxnSpPr>
        <p:spPr>
          <a:xfrm>
            <a:off x="7080282" y="2413027"/>
            <a:ext cx="43410" cy="402446"/>
          </a:xfrm>
          <a:prstGeom prst="line">
            <a:avLst/>
          </a:prstGeom>
          <a:ln w="250825" cap="rnd">
            <a:solidFill>
              <a:schemeClr val="accent4">
                <a:lumMod val="60000"/>
                <a:lumOff val="40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DB751D8F-6AEE-4B60-9391-202C83758C61}"/>
              </a:ext>
            </a:extLst>
          </p:cNvPr>
          <p:cNvSpPr/>
          <p:nvPr/>
        </p:nvSpPr>
        <p:spPr>
          <a:xfrm>
            <a:off x="2087774" y="2861922"/>
            <a:ext cx="791395" cy="772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balanced" dir="t"/>
          </a:scene3d>
          <a:sp3d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Freeform 182">
            <a:extLst>
              <a:ext uri="{FF2B5EF4-FFF2-40B4-BE49-F238E27FC236}">
                <a16:creationId xmlns:a16="http://schemas.microsoft.com/office/drawing/2014/main" id="{ADB5121D-0E86-4BD6-931C-75F0BE156609}"/>
              </a:ext>
            </a:extLst>
          </p:cNvPr>
          <p:cNvSpPr/>
          <p:nvPr/>
        </p:nvSpPr>
        <p:spPr>
          <a:xfrm rot="2273564">
            <a:off x="2116451" y="2878038"/>
            <a:ext cx="791431" cy="686813"/>
          </a:xfrm>
          <a:custGeom>
            <a:avLst/>
            <a:gdLst>
              <a:gd name="connsiteX0" fmla="*/ 157643 w 817135"/>
              <a:gd name="connsiteY0" fmla="*/ 86156 h 726611"/>
              <a:gd name="connsiteX1" fmla="*/ 730979 w 817135"/>
              <a:gd name="connsiteY1" fmla="*/ 157643 h 726611"/>
              <a:gd name="connsiteX2" fmla="*/ 719372 w 817135"/>
              <a:gd name="connsiteY2" fmla="*/ 673858 h 726611"/>
              <a:gd name="connsiteX3" fmla="*/ 666031 w 817135"/>
              <a:gd name="connsiteY3" fmla="*/ 724740 h 726611"/>
              <a:gd name="connsiteX4" fmla="*/ 666032 w 817135"/>
              <a:gd name="connsiteY4" fmla="*/ 396219 h 726611"/>
              <a:gd name="connsiteX5" fmla="*/ 153669 w 817135"/>
              <a:gd name="connsiteY5" fmla="*/ 396219 h 726611"/>
              <a:gd name="connsiteX6" fmla="*/ 153669 w 817135"/>
              <a:gd name="connsiteY6" fmla="*/ 726611 h 726611"/>
              <a:gd name="connsiteX7" fmla="*/ 143276 w 817135"/>
              <a:gd name="connsiteY7" fmla="*/ 719371 h 726611"/>
              <a:gd name="connsiteX8" fmla="*/ 86156 w 817135"/>
              <a:gd name="connsiteY8" fmla="*/ 659492 h 726611"/>
              <a:gd name="connsiteX9" fmla="*/ 157643 w 817135"/>
              <a:gd name="connsiteY9" fmla="*/ 86156 h 72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7135" h="726611">
                <a:moveTo>
                  <a:pt x="157643" y="86156"/>
                </a:moveTo>
                <a:cubicBezTo>
                  <a:pt x="335705" y="-52426"/>
                  <a:pt x="592397" y="-20420"/>
                  <a:pt x="730979" y="157643"/>
                </a:cubicBezTo>
                <a:cubicBezTo>
                  <a:pt x="852238" y="313447"/>
                  <a:pt x="842891" y="529453"/>
                  <a:pt x="719372" y="673858"/>
                </a:cubicBezTo>
                <a:lnTo>
                  <a:pt x="666031" y="724740"/>
                </a:lnTo>
                <a:lnTo>
                  <a:pt x="666032" y="396219"/>
                </a:lnTo>
                <a:lnTo>
                  <a:pt x="153669" y="396219"/>
                </a:lnTo>
                <a:lnTo>
                  <a:pt x="153669" y="726611"/>
                </a:lnTo>
                <a:lnTo>
                  <a:pt x="143276" y="719371"/>
                </a:lnTo>
                <a:cubicBezTo>
                  <a:pt x="122647" y="701725"/>
                  <a:pt x="103479" y="681750"/>
                  <a:pt x="86156" y="659492"/>
                </a:cubicBezTo>
                <a:cubicBezTo>
                  <a:pt x="-52426" y="481429"/>
                  <a:pt x="-20420" y="224738"/>
                  <a:pt x="157643" y="86156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2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D23D3D4-2C94-46F8-97CA-C8ED34D15C94}"/>
              </a:ext>
            </a:extLst>
          </p:cNvPr>
          <p:cNvSpPr/>
          <p:nvPr/>
        </p:nvSpPr>
        <p:spPr>
          <a:xfrm>
            <a:off x="2229453" y="3008053"/>
            <a:ext cx="498525" cy="486524"/>
          </a:xfrm>
          <a:prstGeom prst="ellipse">
            <a:avLst/>
          </a:prstGeom>
          <a:solidFill>
            <a:srgbClr val="4A5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Title 3">
            <a:extLst>
              <a:ext uri="{FF2B5EF4-FFF2-40B4-BE49-F238E27FC236}">
                <a16:creationId xmlns:a16="http://schemas.microsoft.com/office/drawing/2014/main" id="{610116D5-4FCD-44B3-8788-B649D19D29B6}"/>
              </a:ext>
            </a:extLst>
          </p:cNvPr>
          <p:cNvSpPr txBox="1">
            <a:spLocks/>
          </p:cNvSpPr>
          <p:nvPr/>
        </p:nvSpPr>
        <p:spPr>
          <a:xfrm>
            <a:off x="1459991" y="4736667"/>
            <a:ext cx="1249560" cy="114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tr-TR" sz="1300" dirty="0" err="1">
                <a:solidFill>
                  <a:srgbClr val="2C3854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Raspberry</a:t>
            </a:r>
            <a:r>
              <a:rPr lang="tr-TR" sz="1300" dirty="0">
                <a:solidFill>
                  <a:srgbClr val="2C3854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 Pi </a:t>
            </a:r>
            <a:r>
              <a:rPr lang="tr-TR" sz="1300" dirty="0" err="1">
                <a:solidFill>
                  <a:srgbClr val="2C3854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Zero’nun</a:t>
            </a:r>
            <a:r>
              <a:rPr lang="tr-TR" sz="1300" dirty="0">
                <a:solidFill>
                  <a:srgbClr val="2C3854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 USB aygıtı olarak tanıtılması</a:t>
            </a:r>
            <a:endParaRPr lang="en-US" sz="1300" dirty="0">
              <a:solidFill>
                <a:srgbClr val="2C3854"/>
              </a:solidFill>
              <a:latin typeface="Roboto" charset="0"/>
              <a:ea typeface="Roboto" charset="0"/>
              <a:cs typeface="Times New Roman" panose="02020603050405020304" pitchFamily="18" charset="0"/>
            </a:endParaRPr>
          </a:p>
        </p:txBody>
      </p:sp>
      <p:sp>
        <p:nvSpPr>
          <p:cNvPr id="87" name="Title 3">
            <a:extLst>
              <a:ext uri="{FF2B5EF4-FFF2-40B4-BE49-F238E27FC236}">
                <a16:creationId xmlns:a16="http://schemas.microsoft.com/office/drawing/2014/main" id="{A82F058D-3A8C-474A-8833-6B12EDA6DA40}"/>
              </a:ext>
            </a:extLst>
          </p:cNvPr>
          <p:cNvSpPr txBox="1">
            <a:spLocks/>
          </p:cNvSpPr>
          <p:nvPr/>
        </p:nvSpPr>
        <p:spPr>
          <a:xfrm>
            <a:off x="3118885" y="4338582"/>
            <a:ext cx="1287066" cy="7265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tr-TR" sz="1300" dirty="0">
                <a:solidFill>
                  <a:srgbClr val="D74656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Ev Sahibi Bilgisayar ile iletişiminin sağlanması</a:t>
            </a:r>
            <a:endParaRPr lang="en-US" sz="1300" dirty="0">
              <a:solidFill>
                <a:srgbClr val="D74656"/>
              </a:solidFill>
              <a:latin typeface="Roboto" charset="0"/>
              <a:ea typeface="Roboto" charset="0"/>
              <a:cs typeface="Times New Roman" panose="02020603050405020304" pitchFamily="18" charset="0"/>
            </a:endParaRP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B10EDAA0-1B3A-4B0D-9CC5-8C0DEDC15328}"/>
              </a:ext>
            </a:extLst>
          </p:cNvPr>
          <p:cNvSpPr txBox="1">
            <a:spLocks/>
          </p:cNvSpPr>
          <p:nvPr/>
        </p:nvSpPr>
        <p:spPr>
          <a:xfrm>
            <a:off x="4801757" y="3944002"/>
            <a:ext cx="1446582" cy="7229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tr-TR" sz="1300" dirty="0" err="1">
                <a:solidFill>
                  <a:srgbClr val="019F9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RaspiJoy’un</a:t>
            </a:r>
            <a:r>
              <a:rPr lang="tr-TR" sz="1300" dirty="0">
                <a:solidFill>
                  <a:srgbClr val="019F9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 Yer İstasyonu Uygulamasına Tanıtılması</a:t>
            </a:r>
            <a:endParaRPr lang="en-US" sz="1300" dirty="0">
              <a:solidFill>
                <a:srgbClr val="019F91"/>
              </a:solidFill>
              <a:latin typeface="Roboto" charset="0"/>
              <a:ea typeface="Roboto" charset="0"/>
              <a:cs typeface="Times New Roman" panose="02020603050405020304" pitchFamily="18" charset="0"/>
            </a:endParaRP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D9B2FB8D-9CD9-43CC-A4DC-83846A5C67E4}"/>
              </a:ext>
            </a:extLst>
          </p:cNvPr>
          <p:cNvSpPr txBox="1">
            <a:spLocks/>
          </p:cNvSpPr>
          <p:nvPr/>
        </p:nvSpPr>
        <p:spPr>
          <a:xfrm>
            <a:off x="6470798" y="3465174"/>
            <a:ext cx="1311229" cy="10678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tr-TR" sz="1300" dirty="0">
                <a:solidFill>
                  <a:schemeClr val="accent4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Kullanıcı girdilerinin okunup simülasyonda gösterilmesi</a:t>
            </a:r>
            <a:endParaRPr lang="en-US" sz="1300" dirty="0">
              <a:solidFill>
                <a:schemeClr val="accent4"/>
              </a:solidFill>
              <a:latin typeface="Roboto" charset="0"/>
              <a:ea typeface="Roboto" charset="0"/>
              <a:cs typeface="Times New Roman" panose="02020603050405020304" pitchFamily="18" charset="0"/>
            </a:endParaRPr>
          </a:p>
        </p:txBody>
      </p:sp>
      <p:sp>
        <p:nvSpPr>
          <p:cNvPr id="92" name="Title 3">
            <a:extLst>
              <a:ext uri="{FF2B5EF4-FFF2-40B4-BE49-F238E27FC236}">
                <a16:creationId xmlns:a16="http://schemas.microsoft.com/office/drawing/2014/main" id="{4395422A-8F22-4F3C-8344-38AABB69D327}"/>
              </a:ext>
            </a:extLst>
          </p:cNvPr>
          <p:cNvSpPr txBox="1">
            <a:spLocks/>
          </p:cNvSpPr>
          <p:nvPr/>
        </p:nvSpPr>
        <p:spPr>
          <a:xfrm>
            <a:off x="6478278" y="3673261"/>
            <a:ext cx="1303750" cy="4289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800" b="0" dirty="0">
              <a:solidFill>
                <a:srgbClr val="2C3854"/>
              </a:solidFill>
              <a:latin typeface="Roboto Light" charset="0"/>
              <a:ea typeface="Roboto Light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spberry pi logo ile ilgili gÃ¶rsel sonucu">
            <a:extLst>
              <a:ext uri="{FF2B5EF4-FFF2-40B4-BE49-F238E27FC236}">
                <a16:creationId xmlns:a16="http://schemas.microsoft.com/office/drawing/2014/main" id="{2C64C706-90F8-4BB0-B934-43E4C730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274" y="3071076"/>
            <a:ext cx="288663" cy="3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b enabling connections ile ilgili gÃ¶rsel sonucu">
            <a:extLst>
              <a:ext uri="{FF2B5EF4-FFF2-40B4-BE49-F238E27FC236}">
                <a16:creationId xmlns:a16="http://schemas.microsoft.com/office/drawing/2014/main" id="{05A8316E-32FC-4DD9-B4C8-6F128B7C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39" y="2690863"/>
            <a:ext cx="362226" cy="18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ystick ile ilgili gÃ¶rsel sonucu">
            <a:extLst>
              <a:ext uri="{FF2B5EF4-FFF2-40B4-BE49-F238E27FC236}">
                <a16:creationId xmlns:a16="http://schemas.microsoft.com/office/drawing/2014/main" id="{DC5D5683-2DF9-45C2-B850-BD22D26D7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77913" y="2112314"/>
            <a:ext cx="287847" cy="28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dcopter ile ilgili gÃ¶rsel sonucu">
            <a:extLst>
              <a:ext uri="{FF2B5EF4-FFF2-40B4-BE49-F238E27FC236}">
                <a16:creationId xmlns:a16="http://schemas.microsoft.com/office/drawing/2014/main" id="{ABBF111E-AB6A-4D75-9111-CF9398FA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39" y="1635046"/>
            <a:ext cx="424138" cy="4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id="{5B10B213-3E71-4F22-8E06-1D03850BA340}"/>
              </a:ext>
            </a:extLst>
          </p:cNvPr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3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 </a:t>
            </a:r>
            <a:r>
              <a:rPr lang="tr-TR" sz="3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Zero’nun</a:t>
            </a:r>
            <a:r>
              <a:rPr lang="tr-TR" sz="3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USB Aygıtı Olarak Tanıtılması</a:t>
            </a:r>
            <a:endParaRPr lang="tr-TR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02868A9-F8AA-4B8F-8722-9FB838ED10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904677"/>
            <a:ext cx="5000625" cy="2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32181258-004F-4BAE-9570-9EC58444355A}"/>
              </a:ext>
            </a:extLst>
          </p:cNvPr>
          <p:cNvSpPr txBox="1"/>
          <p:nvPr/>
        </p:nvSpPr>
        <p:spPr>
          <a:xfrm>
            <a:off x="1143000" y="3825839"/>
            <a:ext cx="720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Configfs</a:t>
            </a:r>
            <a:r>
              <a:rPr lang="tr-TR" dirty="0"/>
              <a:t> ismi verilen dosya sisteminin sağladığı </a:t>
            </a:r>
            <a:r>
              <a:rPr lang="tr-TR" dirty="0" err="1"/>
              <a:t>arayüz</a:t>
            </a:r>
            <a:r>
              <a:rPr lang="tr-TR" dirty="0"/>
              <a:t> sayesinde kullanıcıya özel USB aygıt tanımlaması yapıldı.</a:t>
            </a:r>
          </a:p>
          <a:p>
            <a:endParaRPr lang="tr-TR" dirty="0"/>
          </a:p>
          <a:p>
            <a:r>
              <a:rPr lang="tr-TR" dirty="0"/>
              <a:t>Üretici kimliği ve adı, ürünün adı, seri numarası, fonksiyonları, üreteceği bilginin türü ve boyutu gibi birçok özelliği tanımlandı.</a:t>
            </a:r>
          </a:p>
        </p:txBody>
      </p:sp>
    </p:spTree>
    <p:extLst>
      <p:ext uri="{BB962C8B-B14F-4D97-AF65-F5344CB8AC3E}">
        <p14:creationId xmlns:p14="http://schemas.microsoft.com/office/powerpoint/2010/main" val="376605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3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Pi </a:t>
            </a:r>
            <a:r>
              <a:rPr lang="tr-TR" sz="3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Zero’nun</a:t>
            </a:r>
            <a:r>
              <a:rPr lang="tr-TR" sz="3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USB Aygıtı Olarak Tanıtılması</a:t>
            </a:r>
            <a:endParaRPr lang="tr-TR" sz="3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B7FA27F9-4C72-40A3-B4CE-A1F63A76C287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F7E606C-6949-4E8E-83D2-2FEF2CD89F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57" y="3302000"/>
            <a:ext cx="7549163" cy="267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Raspberry Pi Zero Ethernet Gadget - Pi Zero Plugged Into Micro USB Port">
            <a:extLst>
              <a:ext uri="{FF2B5EF4-FFF2-40B4-BE49-F238E27FC236}">
                <a16:creationId xmlns:a16="http://schemas.microsoft.com/office/drawing/2014/main" id="{12135537-AC3B-47FA-8620-74A2A4D1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35" y="1223783"/>
            <a:ext cx="29813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A1B008CF-320D-4DFC-9EDD-C5F998AC895B}"/>
              </a:ext>
            </a:extLst>
          </p:cNvPr>
          <p:cNvSpPr/>
          <p:nvPr/>
        </p:nvSpPr>
        <p:spPr>
          <a:xfrm>
            <a:off x="4457700" y="1145814"/>
            <a:ext cx="4686300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tr-TR" dirty="0">
                <a:latin typeface="+mj-lt"/>
                <a:ea typeface="Times New Roman" panose="02020603050405020304" pitchFamily="18" charset="0"/>
              </a:rPr>
              <a:t>Bu çıktıda görünen USB üretici ve ürün kimlik numaralarının karşılıklarıdır. </a:t>
            </a:r>
            <a:r>
              <a:rPr lang="tr-TR" dirty="0" err="1">
                <a:latin typeface="+mj-lt"/>
                <a:ea typeface="Times New Roman" panose="02020603050405020304" pitchFamily="18" charset="0"/>
              </a:rPr>
              <a:t>RaspiJoy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için verdiğimiz numaralar ışığında görünen Device 010 </a:t>
            </a:r>
            <a:r>
              <a:rPr lang="tr-TR" dirty="0" err="1">
                <a:latin typeface="+mj-lt"/>
                <a:ea typeface="Times New Roman" panose="02020603050405020304" pitchFamily="18" charset="0"/>
              </a:rPr>
              <a:t>RaspiJoy’dur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3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 Sahibi Bilgisayar ile İletişimin Sağlanması</a:t>
            </a:r>
            <a:endParaRPr lang="tr-TR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A806CF5-F73B-437C-9E11-5ABC96B5F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361"/>
            <a:ext cx="9144000" cy="3560496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68DEF5C8-28AA-4F37-8A76-4E58BBF030E4}"/>
              </a:ext>
            </a:extLst>
          </p:cNvPr>
          <p:cNvSpPr/>
          <p:nvPr/>
        </p:nvSpPr>
        <p:spPr>
          <a:xfrm>
            <a:off x="279400" y="1024235"/>
            <a:ext cx="847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>
                <a:latin typeface="+mj-lt"/>
                <a:ea typeface="Times New Roman" panose="02020603050405020304" pitchFamily="18" charset="0"/>
              </a:rPr>
              <a:t>RaspiJoy’un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bilgisayar tarafında haberleşeceği sürücü </a:t>
            </a:r>
            <a:r>
              <a:rPr lang="tr-TR" dirty="0" err="1">
                <a:latin typeface="+mj-lt"/>
                <a:ea typeface="Times New Roman" panose="02020603050405020304" pitchFamily="18" charset="0"/>
              </a:rPr>
              <a:t>usbhid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sürücüdür. Bu sürücü Linux’un HID sınıfı aygıtlar için atadığı bir sürücüdür.</a:t>
            </a:r>
            <a:endParaRPr lang="tr-TR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80" y="106200"/>
            <a:ext cx="784836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3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RaspiJoy’un</a:t>
            </a:r>
            <a:r>
              <a:rPr lang="tr-TR" sz="3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Yer İstasyonu’na Tanıtılması</a:t>
            </a:r>
            <a:endParaRPr lang="tr-TR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01C43D9A-2004-4870-A695-4AF1C6414BFA}"/>
              </a:ext>
            </a:extLst>
          </p:cNvPr>
          <p:cNvSpPr/>
          <p:nvPr/>
        </p:nvSpPr>
        <p:spPr>
          <a:xfrm>
            <a:off x="279520" y="843676"/>
            <a:ext cx="88644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>
                <a:latin typeface="+mj-lt"/>
                <a:ea typeface="Times New Roman" panose="02020603050405020304" pitchFamily="18" charset="0"/>
              </a:rPr>
              <a:t>MAVProxy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joystick modülü klasöründe </a:t>
            </a:r>
            <a:r>
              <a:rPr lang="tr-TR" dirty="0" err="1">
                <a:latin typeface="+mj-lt"/>
                <a:ea typeface="Times New Roman" panose="02020603050405020304" pitchFamily="18" charset="0"/>
              </a:rPr>
              <a:t>MAVProxy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tarafından tanınan </a:t>
            </a:r>
            <a:r>
              <a:rPr lang="tr-TR" dirty="0" err="1">
                <a:latin typeface="+mj-lt"/>
                <a:ea typeface="Times New Roman" panose="02020603050405020304" pitchFamily="18" charset="0"/>
              </a:rPr>
              <a:t>joystick’lerin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hangi hareketin simülasyonda hangi kanaldaki değeri değiştireceğinin anlatıldığı tanımları YAML formatında saklanır ve simülasyon sırasında bu tanımlar yüklenir. </a:t>
            </a:r>
            <a:r>
              <a:rPr lang="tr-TR" dirty="0" err="1">
                <a:latin typeface="+mj-lt"/>
                <a:ea typeface="Times New Roman" panose="02020603050405020304" pitchFamily="18" charset="0"/>
              </a:rPr>
              <a:t>RaspiJoy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3 temel kontrol ile 6 kanalı kontrol eder: 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>
                <a:latin typeface="+mj-lt"/>
              </a:rPr>
              <a:t>Eksenler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>
                <a:latin typeface="+mj-lt"/>
              </a:rPr>
              <a:t>Butonlar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>
                <a:latin typeface="+mj-lt"/>
              </a:rPr>
              <a:t>Çoklu Buton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6FD1E6F-DF2D-46E0-9081-35FBC2129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37" y="3102686"/>
            <a:ext cx="6723303" cy="2911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7076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534520" y="6553080"/>
            <a:ext cx="456840" cy="75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0D9E3BB2-44D2-4758-815D-FFE1677FEA71}" type="slidenum">
              <a:rPr lang="en-US" sz="1000" b="0" strike="noStrike" spc="-1" smtClean="0">
                <a:solidFill>
                  <a:srgbClr val="FFFF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0" y="104199"/>
            <a:ext cx="8242420" cy="579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tr-T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Kullanıcı Girdilerinin Okunup Simülasyonda Gösterilmesi</a:t>
            </a:r>
            <a:endParaRPr lang="tr-T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A0ABE76D-CCA9-4AAC-9054-B3C4DE918A6B}"/>
              </a:ext>
            </a:extLst>
          </p:cNvPr>
          <p:cNvSpPr/>
          <p:nvPr/>
        </p:nvSpPr>
        <p:spPr>
          <a:xfrm>
            <a:off x="4418253" y="1467865"/>
            <a:ext cx="421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>
                <a:latin typeface="+mj-lt"/>
                <a:ea typeface="Times New Roman" panose="02020603050405020304" pitchFamily="18" charset="0"/>
              </a:rPr>
              <a:t>Raspberry’de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girdilerin okunması için programlama dili olarak </a:t>
            </a:r>
            <a:r>
              <a:rPr lang="tr-TR" dirty="0" err="1">
                <a:latin typeface="+mj-lt"/>
                <a:ea typeface="Times New Roman" panose="02020603050405020304" pitchFamily="18" charset="0"/>
              </a:rPr>
              <a:t>python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kullanılmıştır ve MCP3008 çipiyle çalışmak için </a:t>
            </a:r>
            <a:r>
              <a:rPr lang="tr-TR" dirty="0" err="1">
                <a:latin typeface="+mj-lt"/>
                <a:ea typeface="Times New Roman" panose="02020603050405020304" pitchFamily="18" charset="0"/>
              </a:rPr>
              <a:t>Adafruit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MCP3008 </a:t>
            </a:r>
            <a:r>
              <a:rPr lang="tr-TR" dirty="0" err="1">
                <a:latin typeface="+mj-lt"/>
                <a:ea typeface="Times New Roman" panose="02020603050405020304" pitchFamily="18" charset="0"/>
              </a:rPr>
              <a:t>Python</a:t>
            </a:r>
            <a:r>
              <a:rPr lang="tr-TR" dirty="0">
                <a:latin typeface="+mj-lt"/>
                <a:ea typeface="Times New Roman" panose="02020603050405020304" pitchFamily="18" charset="0"/>
              </a:rPr>
              <a:t> kütüphanesinden yararlanılmıştır.</a:t>
            </a:r>
            <a:endParaRPr lang="tr-TR" dirty="0">
              <a:latin typeface="+mj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3C9166B-0E59-451D-AFCF-62662CA249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53980"/>
            <a:ext cx="18097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4 Pinli Push Buton - Siyah (12x12x1 mm)">
            <a:extLst>
              <a:ext uri="{FF2B5EF4-FFF2-40B4-BE49-F238E27FC236}">
                <a16:creationId xmlns:a16="http://schemas.microsoft.com/office/drawing/2014/main" id="{615F2140-E93B-44A5-8284-575A82FF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" y="2206530"/>
            <a:ext cx="157162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MCP3008 - 8 Kanal 10-Bit ADC">
            <a:extLst>
              <a:ext uri="{FF2B5EF4-FFF2-40B4-BE49-F238E27FC236}">
                <a16:creationId xmlns:a16="http://schemas.microsoft.com/office/drawing/2014/main" id="{CFB47D66-8AAE-4B68-854D-AD1C00F1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39" y="1554067"/>
            <a:ext cx="17335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3B83A92-8B43-42A9-A009-81E0D9BB85E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3607796"/>
            <a:ext cx="7797920" cy="239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5230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2299</TotalTime>
  <Words>380</Words>
  <Application>Microsoft Office PowerPoint</Application>
  <PresentationFormat>Ekran Gösterisi (4:3)</PresentationFormat>
  <Paragraphs>79</Paragraphs>
  <Slides>15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15</vt:i4>
      </vt:variant>
    </vt:vector>
  </HeadingPairs>
  <TitlesOfParts>
    <vt:vector size="25" baseType="lpstr">
      <vt:lpstr>Arial</vt:lpstr>
      <vt:lpstr>Roboto</vt:lpstr>
      <vt:lpstr>Roboto Light</vt:lpstr>
      <vt:lpstr>StarSymbol</vt:lpstr>
      <vt:lpstr>Symbol</vt:lpstr>
      <vt:lpstr>Tahoma</vt:lpstr>
      <vt:lpstr>Times New Roman</vt:lpstr>
      <vt:lpstr>Wingdings</vt:lpstr>
      <vt:lpstr>Office Theme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Başarı Kriterlerinin Kontrolü</vt:lpstr>
      <vt:lpstr>PowerPoint Sunusu</vt:lpstr>
      <vt:lpstr>Başarı Kriterlerinin Kontrolü </vt:lpstr>
      <vt:lpstr>RaspiJoy’un farklı joystick olarak çalışması</vt:lpstr>
      <vt:lpstr>RaspiJoy’un farklı joystick olarak çalışması</vt:lpstr>
      <vt:lpstr>PowerPoint Sunusu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subject/>
  <dc:creator>inanc tahrali</dc:creator>
  <dc:description/>
  <cp:lastModifiedBy>Şevval M</cp:lastModifiedBy>
  <cp:revision>430</cp:revision>
  <dcterms:created xsi:type="dcterms:W3CDTF">2007-08-26T20:02:13Z</dcterms:created>
  <dcterms:modified xsi:type="dcterms:W3CDTF">2019-01-16T03:11:30Z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gyte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Ekran Gösterisi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</Properties>
</file>